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9" r:id="rId3"/>
    <p:sldId id="278" r:id="rId4"/>
    <p:sldId id="276" r:id="rId5"/>
    <p:sldId id="277" r:id="rId6"/>
    <p:sldId id="280" r:id="rId7"/>
    <p:sldId id="261" r:id="rId8"/>
    <p:sldId id="260" r:id="rId9"/>
    <p:sldId id="265" r:id="rId10"/>
    <p:sldId id="262" r:id="rId11"/>
    <p:sldId id="263" r:id="rId12"/>
    <p:sldId id="281" r:id="rId13"/>
    <p:sldId id="282" r:id="rId14"/>
    <p:sldId id="257" r:id="rId15"/>
    <p:sldId id="258" r:id="rId16"/>
    <p:sldId id="259"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94762"/>
  </p:normalViewPr>
  <p:slideViewPr>
    <p:cSldViewPr snapToGrid="0" snapToObjects="1">
      <p:cViewPr varScale="1">
        <p:scale>
          <a:sx n="117" d="100"/>
          <a:sy n="117" d="100"/>
        </p:scale>
        <p:origin x="1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2</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4/11/25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4/11/25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4/11/25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4/11/25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4/11/25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4/11/25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4/11/25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amazon.com/dp/B08YS56F4Z/" TargetMode="External"/><Relationship Id="rId7" Type="http://schemas.openxmlformats.org/officeDocument/2006/relationships/image" Target="../media/image28.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hyperlink" Target="https://www.amazon.com/dp/B001P307PO" TargetMode="External"/><Relationship Id="rId10" Type="http://schemas.openxmlformats.org/officeDocument/2006/relationships/image" Target="../media/image31.png"/><Relationship Id="rId4" Type="http://schemas.openxmlformats.org/officeDocument/2006/relationships/hyperlink" Target="https://www.amazon.com/dp/B0BSYD1J7J/" TargetMode="Externa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hyperlink" Target="https://www.youtube.com/watch?v=DyVRnk0LJzc" TargetMode="External"/><Relationship Id="rId7" Type="http://schemas.openxmlformats.org/officeDocument/2006/relationships/image" Target="../media/image36.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18.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16.png"/><Relationship Id="rId5" Type="http://schemas.openxmlformats.org/officeDocument/2006/relationships/hyperlink" Target="https://www.amazon.com/dp/B005FYN8GE" TargetMode="External"/><Relationship Id="rId10" Type="http://schemas.openxmlformats.org/officeDocument/2006/relationships/image" Target="../media/image15.png"/><Relationship Id="rId4" Type="http://schemas.openxmlformats.org/officeDocument/2006/relationships/hyperlink" Target="https://www.amazon.com/dp/B07XLP2T2Y"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www.rcworst.com/Amtrol/Well-X-Trol-c22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
        <p:nvSpPr>
          <p:cNvPr id="7" name="TextBox 6">
            <a:extLst>
              <a:ext uri="{FF2B5EF4-FFF2-40B4-BE49-F238E27FC236}">
                <a16:creationId xmlns:a16="http://schemas.microsoft.com/office/drawing/2014/main" id="{766219BD-5521-0E29-BFA2-B0E1612D088B}"/>
              </a:ext>
            </a:extLst>
          </p:cNvPr>
          <p:cNvSpPr txBox="1"/>
          <p:nvPr/>
        </p:nvSpPr>
        <p:spPr>
          <a:xfrm>
            <a:off x="5412188" y="3715261"/>
            <a:ext cx="6637067"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Estimating water usage:</a:t>
            </a:r>
          </a:p>
          <a:p>
            <a:pPr algn="l"/>
            <a:r>
              <a:rPr lang="en-US" sz="1400" b="0" i="0" dirty="0">
                <a:effectLst/>
                <a:latin typeface="fkGroteskNeue"/>
              </a:rPr>
              <a:t>50-100 gallons per person per day (up to 3,000 per month)</a:t>
            </a:r>
          </a:p>
          <a:p>
            <a:pPr algn="l"/>
            <a:r>
              <a:rPr lang="en-US" sz="1400" b="0" i="0" dirty="0">
                <a:effectLst/>
                <a:latin typeface="fkGroteskNeue"/>
              </a:rPr>
              <a:t>washing machine: 30 gallons per load</a:t>
            </a:r>
          </a:p>
          <a:p>
            <a:pPr algn="l"/>
            <a:r>
              <a:rPr lang="en-US" sz="1400" b="0" i="0" dirty="0">
                <a:effectLst/>
                <a:latin typeface="fkGroteskNeue"/>
              </a:rPr>
              <a:t>kitchen sink: 3 gallons per minute </a:t>
            </a:r>
          </a:p>
          <a:p>
            <a:pPr algn="l"/>
            <a:r>
              <a:rPr lang="en-US" sz="1400" b="0" i="0" dirty="0">
                <a:effectLst/>
                <a:latin typeface="fkGroteskNeue"/>
              </a:rPr>
              <a:t>Bathroom Sink: 2 gallons per minute</a:t>
            </a:r>
          </a:p>
          <a:p>
            <a:pPr algn="l"/>
            <a:r>
              <a:rPr lang="en-US" sz="1400" b="0" i="0" dirty="0">
                <a:effectLst/>
                <a:latin typeface="fkGroteskNeue"/>
              </a:rPr>
              <a:t>Shower: 5 gallons per minute</a:t>
            </a:r>
          </a:p>
          <a:p>
            <a:pPr algn="l"/>
            <a:endParaRPr lang="en-US" sz="1400" dirty="0">
              <a:latin typeface="fkGroteskNeue"/>
            </a:endParaRPr>
          </a:p>
          <a:p>
            <a:pPr algn="l"/>
            <a:r>
              <a:rPr lang="en-US" sz="1400" dirty="0">
                <a:latin typeface="fkGroteskNeue"/>
              </a:rPr>
              <a:t>Our usage: 50 weeks * 2 days + 2 weeks * 7 days = 114 days</a:t>
            </a:r>
          </a:p>
          <a:p>
            <a:pPr algn="l"/>
            <a:r>
              <a:rPr lang="en-US" sz="1400" dirty="0">
                <a:latin typeface="fkGroteskNeue"/>
              </a:rPr>
              <a:t>Per year: 114 days * 100 gallons * 4 people = 40,000 gallons/year</a:t>
            </a:r>
          </a:p>
          <a:p>
            <a:pPr algn="l"/>
            <a:endParaRPr lang="en-US" sz="1400" dirty="0">
              <a:latin typeface="fkGroteskNeue"/>
            </a:endParaRPr>
          </a:p>
          <a:p>
            <a:pPr algn="l"/>
            <a:r>
              <a:rPr lang="en-US" sz="1400" dirty="0">
                <a:latin typeface="fkGroteskNeue"/>
              </a:rPr>
              <a:t>sediment filter lasts 10K gallons – change every 3 months</a:t>
            </a:r>
          </a:p>
          <a:p>
            <a:pPr algn="l"/>
            <a:endParaRPr lang="en-US" sz="1400" dirty="0">
              <a:latin typeface="fkGroteskNeue"/>
            </a:endParaRPr>
          </a:p>
        </p:txBody>
      </p:sp>
    </p:spTree>
    <p:extLst>
      <p:ext uri="{BB962C8B-B14F-4D97-AF65-F5344CB8AC3E}">
        <p14:creationId xmlns:p14="http://schemas.microsoft.com/office/powerpoint/2010/main" val="171987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987</TotalTime>
  <Words>3132</Words>
  <Application>Microsoft Macintosh PowerPoint</Application>
  <PresentationFormat>Widescreen</PresentationFormat>
  <Paragraphs>342</Paragraphs>
  <Slides>17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53</cp:revision>
  <dcterms:created xsi:type="dcterms:W3CDTF">2022-06-02T16:58:09Z</dcterms:created>
  <dcterms:modified xsi:type="dcterms:W3CDTF">2025-04-12T01:48:51Z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